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embeddedFontLst>
    <p:embeddedFont>
      <p:font typeface="PT Serif"/>
      <p:regular r:id="rId15"/>
    </p:embeddedFont>
    <p:embeddedFont>
      <p:font typeface="PT Serif"/>
      <p:regular r:id="rId16"/>
    </p:embeddedFont>
    <p:embeddedFont>
      <p:font typeface="PT Serif"/>
      <p:regular r:id="rId17"/>
    </p:embeddedFont>
    <p:embeddedFont>
      <p:font typeface="PT Serif"/>
      <p:regular r:id="rId18"/>
    </p:embeddedFont>
    <p:embeddedFont>
      <p:font typeface="DM Sans"/>
      <p:regular r:id="rId19"/>
    </p:embeddedFont>
    <p:embeddedFont>
      <p:font typeface="DM Sans"/>
      <p:regular r:id="rId20"/>
    </p:embeddedFont>
    <p:embeddedFont>
      <p:font typeface="DM Sans"/>
      <p:regular r:id="rId21"/>
    </p:embeddedFont>
    <p:embeddedFont>
      <p:font typeface="DM Sans"/>
      <p:regular r:id="rId2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Relationship Id="rId20" Type="http://schemas.openxmlformats.org/officeDocument/2006/relationships/font" Target="fonts/font6.fntdata"/><Relationship Id="rId21" Type="http://schemas.openxmlformats.org/officeDocument/2006/relationships/font" Target="fonts/font7.fntdata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7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8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83988"/>
            <a:ext cx="7556421" cy="148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Apresentação: Tabela Dinâmica no Excel</a:t>
            </a:r>
            <a:endParaRPr lang="en-US" sz="4650" dirty="0"/>
          </a:p>
        </p:txBody>
      </p:sp>
      <p:sp>
        <p:nvSpPr>
          <p:cNvPr id="4" name="Text 1"/>
          <p:cNvSpPr/>
          <p:nvPr/>
        </p:nvSpPr>
        <p:spPr>
          <a:xfrm>
            <a:off x="793790" y="421266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Vamos explorar as funcionalidades das Tabelas Dinâmicas no Excel.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4830723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Aprenda a analisar dados com mais eficiência e praticidade.</a:t>
            </a:r>
            <a:endParaRPr lang="en-US" sz="1750" dirty="0"/>
          </a:p>
        </p:txBody>
      </p:sp>
      <p:sp>
        <p:nvSpPr>
          <p:cNvPr id="6" name="Shape 3"/>
          <p:cNvSpPr/>
          <p:nvPr/>
        </p:nvSpPr>
        <p:spPr>
          <a:xfrm>
            <a:off x="793790" y="5465683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10" y="5473303"/>
            <a:ext cx="347663" cy="34766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270040" y="5448776"/>
            <a:ext cx="2336125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383838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por Vitor Firmino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767007"/>
            <a:ext cx="6848475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O que é Tabela Dinâmica?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793790" y="2851428"/>
            <a:ext cx="3664863" cy="2059662"/>
          </a:xfrm>
          <a:prstGeom prst="roundRect">
            <a:avLst>
              <a:gd name="adj" fmla="val 1652"/>
            </a:avLst>
          </a:prstGeom>
          <a:solidFill>
            <a:srgbClr val="F2EEEE"/>
          </a:solidFill>
          <a:ln/>
        </p:spPr>
      </p:sp>
      <p:sp>
        <p:nvSpPr>
          <p:cNvPr id="5" name="Text 2"/>
          <p:cNvSpPr/>
          <p:nvPr/>
        </p:nvSpPr>
        <p:spPr>
          <a:xfrm>
            <a:off x="1020604" y="3078242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Resumo de dados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1020604" y="3586401"/>
            <a:ext cx="32112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Permite resumir grandes volumes de informações rapidamente.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2851428"/>
            <a:ext cx="3664863" cy="2059662"/>
          </a:xfrm>
          <a:prstGeom prst="roundRect">
            <a:avLst>
              <a:gd name="adj" fmla="val 1652"/>
            </a:avLst>
          </a:prstGeom>
          <a:solidFill>
            <a:srgbClr val="F2EEEE"/>
          </a:solidFill>
          <a:ln/>
        </p:spPr>
      </p:sp>
      <p:sp>
        <p:nvSpPr>
          <p:cNvPr id="8" name="Text 5"/>
          <p:cNvSpPr/>
          <p:nvPr/>
        </p:nvSpPr>
        <p:spPr>
          <a:xfrm>
            <a:off x="4912281" y="3078242"/>
            <a:ext cx="3211235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Relatórios personalizados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4912281" y="3958471"/>
            <a:ext cx="32112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Crie relatórios conforme a necessidade da análise.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137904"/>
            <a:ext cx="7556421" cy="1324689"/>
          </a:xfrm>
          <a:prstGeom prst="roundRect">
            <a:avLst>
              <a:gd name="adj" fmla="val 2568"/>
            </a:avLst>
          </a:prstGeom>
          <a:solidFill>
            <a:srgbClr val="F2EEEE"/>
          </a:solidFill>
          <a:ln/>
        </p:spPr>
      </p:sp>
      <p:sp>
        <p:nvSpPr>
          <p:cNvPr id="11" name="Text 8"/>
          <p:cNvSpPr/>
          <p:nvPr/>
        </p:nvSpPr>
        <p:spPr>
          <a:xfrm>
            <a:off x="1020604" y="536471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Versatilidade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1020604" y="5872877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Ideal para áreas como finanças, marketing e vendas.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553647"/>
            <a:ext cx="7556421" cy="148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Como Criar uma Tabela Dinâmica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6280190" y="3382328"/>
            <a:ext cx="170021" cy="871061"/>
          </a:xfrm>
          <a:prstGeom prst="roundRect">
            <a:avLst>
              <a:gd name="adj" fmla="val 20012"/>
            </a:avLst>
          </a:prstGeom>
          <a:solidFill>
            <a:srgbClr val="F2EEEE"/>
          </a:solidFill>
          <a:ln/>
        </p:spPr>
      </p:sp>
      <p:sp>
        <p:nvSpPr>
          <p:cNvPr id="5" name="Text 2"/>
          <p:cNvSpPr/>
          <p:nvPr/>
        </p:nvSpPr>
        <p:spPr>
          <a:xfrm>
            <a:off x="6790373" y="338232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Selecione os dados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6790373" y="3890486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Escolha o intervalo correto da planilha.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620351" y="4480203"/>
            <a:ext cx="170021" cy="871061"/>
          </a:xfrm>
          <a:prstGeom prst="roundRect">
            <a:avLst>
              <a:gd name="adj" fmla="val 20012"/>
            </a:avLst>
          </a:prstGeom>
          <a:solidFill>
            <a:srgbClr val="F2EEEE"/>
          </a:solidFill>
          <a:ln/>
        </p:spPr>
      </p:sp>
      <p:sp>
        <p:nvSpPr>
          <p:cNvPr id="8" name="Text 5"/>
          <p:cNvSpPr/>
          <p:nvPr/>
        </p:nvSpPr>
        <p:spPr>
          <a:xfrm>
            <a:off x="7130534" y="4480203"/>
            <a:ext cx="3162300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Inserir Tabela Dinâmica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7130534" y="4988362"/>
            <a:ext cx="67060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Use a guia "Inserir" no Excel para criar.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960632" y="5578078"/>
            <a:ext cx="170021" cy="871061"/>
          </a:xfrm>
          <a:prstGeom prst="roundRect">
            <a:avLst>
              <a:gd name="adj" fmla="val 20012"/>
            </a:avLst>
          </a:prstGeom>
          <a:solidFill>
            <a:srgbClr val="F2EEEE"/>
          </a:solidFill>
          <a:ln/>
        </p:spPr>
      </p:sp>
      <p:sp>
        <p:nvSpPr>
          <p:cNvPr id="11" name="Text 8"/>
          <p:cNvSpPr/>
          <p:nvPr/>
        </p:nvSpPr>
        <p:spPr>
          <a:xfrm>
            <a:off x="7470815" y="557807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Configure os campos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7470815" y="6086237"/>
            <a:ext cx="636579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Defina linhas, colunas e valores para análise.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694742"/>
            <a:ext cx="6854428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Configuração dos Campos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793790" y="4005977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Linhas e Colunas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4604861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Organizam a estrutura do relatório.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5332928" y="4005977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Valores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5332928" y="4604861"/>
            <a:ext cx="39781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Definem os dados a serem calculados.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872067" y="4005977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Filtros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9872067" y="4604861"/>
            <a:ext cx="39781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Permitem refinar e segmentar os dados.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843207"/>
            <a:ext cx="7556421" cy="148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Exemplo Prático: Análise de Despesas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6280190" y="3671888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5" name="Text 2"/>
          <p:cNvSpPr/>
          <p:nvPr/>
        </p:nvSpPr>
        <p:spPr>
          <a:xfrm>
            <a:off x="7017306" y="3749754"/>
            <a:ext cx="2899410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Visualização clara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7017306" y="4257913"/>
            <a:ext cx="289941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Categorias organizadas para fácil análise.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200203" y="3671888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8" name="Text 5"/>
          <p:cNvSpPr/>
          <p:nvPr/>
        </p:nvSpPr>
        <p:spPr>
          <a:xfrm>
            <a:off x="10937319" y="3749754"/>
            <a:ext cx="2899410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Totais automáticos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10937319" y="4257913"/>
            <a:ext cx="289941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Soma de despesas para controle financeiro.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437346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11" name="Text 8"/>
          <p:cNvSpPr/>
          <p:nvPr/>
        </p:nvSpPr>
        <p:spPr>
          <a:xfrm>
            <a:off x="7017306" y="551521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Agilidade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7017306" y="6023372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Resultados instantâneos com poucos cliques.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89854"/>
            <a:ext cx="9308902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Personalização da Tabela Dinâmica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2058591" y="409670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Mostrar Valores Como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4604861"/>
            <a:ext cx="424184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Exiba dados em cálculos e porcentagens.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258" y="2887742"/>
            <a:ext cx="3651885" cy="3651885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274231" y="4430197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F2EEEE"/>
          </a:solidFill>
          <a:ln/>
        </p:spPr>
      </p:sp>
      <p:sp>
        <p:nvSpPr>
          <p:cNvPr id="7" name="Text 4"/>
          <p:cNvSpPr/>
          <p:nvPr/>
        </p:nvSpPr>
        <p:spPr>
          <a:xfrm>
            <a:off x="5430083" y="4554141"/>
            <a:ext cx="255151" cy="318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20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9481304" y="3098602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Resumir Valores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9481304" y="3606760"/>
            <a:ext cx="435530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Escolha entre soma, média, contagem e mais.</a:t>
            </a:r>
            <a:endParaRPr lang="en-US" sz="175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258" y="2887742"/>
            <a:ext cx="3651885" cy="3651885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7910393" y="2908102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F2EEEE"/>
          </a:solidFill>
          <a:ln/>
        </p:spPr>
      </p:sp>
      <p:sp>
        <p:nvSpPr>
          <p:cNvPr id="12" name="Text 8"/>
          <p:cNvSpPr/>
          <p:nvPr/>
        </p:nvSpPr>
        <p:spPr>
          <a:xfrm>
            <a:off x="8066246" y="3032046"/>
            <a:ext cx="255151" cy="318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20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9481304" y="5094684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Detalhamento</a:t>
            </a:r>
            <a:endParaRPr lang="en-US" sz="2300" dirty="0"/>
          </a:p>
        </p:txBody>
      </p:sp>
      <p:sp>
        <p:nvSpPr>
          <p:cNvPr id="14" name="Text 10"/>
          <p:cNvSpPr/>
          <p:nvPr/>
        </p:nvSpPr>
        <p:spPr>
          <a:xfrm>
            <a:off x="9481304" y="5602843"/>
            <a:ext cx="435530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Use duplo clique para ver dados detalhados.</a:t>
            </a:r>
            <a:endParaRPr lang="en-US" sz="175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258" y="2887742"/>
            <a:ext cx="3651885" cy="3651885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7910393" y="5952172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F2EEEE"/>
          </a:solidFill>
          <a:ln/>
        </p:spPr>
      </p:sp>
      <p:sp>
        <p:nvSpPr>
          <p:cNvPr id="17" name="Text 12"/>
          <p:cNvSpPr/>
          <p:nvPr/>
        </p:nvSpPr>
        <p:spPr>
          <a:xfrm>
            <a:off x="8066246" y="6076117"/>
            <a:ext cx="255151" cy="318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20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610320"/>
            <a:ext cx="6033492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Dicas de Uso Avançado</a:t>
            </a:r>
            <a:endParaRPr lang="en-US" sz="46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90" y="2734389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587579" y="2829401"/>
            <a:ext cx="4129564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Tabela Dinâmica Recomendada</a:t>
            </a:r>
            <a:endParaRPr lang="en-US" sz="2300" dirty="0"/>
          </a:p>
        </p:txBody>
      </p:sp>
      <p:sp>
        <p:nvSpPr>
          <p:cNvPr id="6" name="Text 2"/>
          <p:cNvSpPr/>
          <p:nvPr/>
        </p:nvSpPr>
        <p:spPr>
          <a:xfrm>
            <a:off x="1587579" y="3337560"/>
            <a:ext cx="676263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Automatize criação com sugestões do Excel.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193738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587579" y="4288750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Filtros avançados</a:t>
            </a:r>
            <a:endParaRPr lang="en-US" sz="2300" dirty="0"/>
          </a:p>
        </p:txBody>
      </p:sp>
      <p:sp>
        <p:nvSpPr>
          <p:cNvPr id="9" name="Text 4"/>
          <p:cNvSpPr/>
          <p:nvPr/>
        </p:nvSpPr>
        <p:spPr>
          <a:xfrm>
            <a:off x="1587579" y="4796909"/>
            <a:ext cx="676263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Gerencie grandes volumes de dados facilmente.</a:t>
            </a:r>
            <a:endParaRPr lang="en-US" sz="17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5653088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587579" y="5748099"/>
            <a:ext cx="3383042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Gerenciamento de Fontes</a:t>
            </a:r>
            <a:endParaRPr lang="en-US" sz="2300" dirty="0"/>
          </a:p>
        </p:txBody>
      </p:sp>
      <p:sp>
        <p:nvSpPr>
          <p:cNvPr id="12" name="Text 6"/>
          <p:cNvSpPr/>
          <p:nvPr/>
        </p:nvSpPr>
        <p:spPr>
          <a:xfrm>
            <a:off x="1587579" y="6256258"/>
            <a:ext cx="676263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Mantenha integridade dos dados e atualizações.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033945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Conclusão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6280190" y="3118366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5" name="Text 2"/>
          <p:cNvSpPr/>
          <p:nvPr/>
        </p:nvSpPr>
        <p:spPr>
          <a:xfrm>
            <a:off x="7017306" y="3196233"/>
            <a:ext cx="2899410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Ferramenta poderosa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7017306" y="3704392"/>
            <a:ext cx="289941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Tabelas Dinâmicas potencializam análise de dados.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200203" y="3118366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8" name="Text 5"/>
          <p:cNvSpPr/>
          <p:nvPr/>
        </p:nvSpPr>
        <p:spPr>
          <a:xfrm>
            <a:off x="10937319" y="3196233"/>
            <a:ext cx="2899410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Prática constante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10937319" y="3704392"/>
            <a:ext cx="289941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Melhore habilidades com exercícios práticos.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246727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11" name="Text 8"/>
          <p:cNvSpPr/>
          <p:nvPr/>
        </p:nvSpPr>
        <p:spPr>
          <a:xfrm>
            <a:off x="7017306" y="5324594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Criatividade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7017306" y="5832753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Crie relatórios eficazes e personalizados.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2025-05-15T20:02:14Z</dcterms:created>
  <dcterms:modified xsi:type="dcterms:W3CDTF">2025-05-15T20:02:14Z</dcterms:modified>
</cp:coreProperties>
</file>